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ebm" ContentType="video/webm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7" r:id="rId1"/>
  </p:sldMasterIdLst>
  <p:sldIdLst>
    <p:sldId id="256" r:id="rId2"/>
    <p:sldId id="257" r:id="rId3"/>
    <p:sldId id="258" r:id="rId4"/>
    <p:sldId id="266" r:id="rId5"/>
    <p:sldId id="268" r:id="rId6"/>
    <p:sldId id="259" r:id="rId7"/>
    <p:sldId id="260" r:id="rId8"/>
    <p:sldId id="261" r:id="rId9"/>
    <p:sldId id="263" r:id="rId10"/>
    <p:sldId id="264" r:id="rId11"/>
    <p:sldId id="269" r:id="rId12"/>
    <p:sldId id="270" r:id="rId13"/>
    <p:sldId id="271" r:id="rId14"/>
    <p:sldId id="265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95" d="100"/>
          <a:sy n="95" d="100"/>
        </p:scale>
        <p:origin x="-420" y="-2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9/16/2024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‹№›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9666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dirty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9/16/2024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‹№›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90818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9/16/2024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‹№›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3980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9/16/2024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‹№›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93217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9/16/2024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‹№›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82308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9/16/2024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‹№›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96365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9/16/2024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‹№›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618017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9/16/2024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‹№›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638423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9/16/2024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‹№›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08331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9/16/2024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‹№›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79808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9/16/2024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‹№›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16376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9/16/2024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‹№›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03286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9/16/2024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‹№›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91710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9/16/2024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‹№›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33559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9/16/2024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‹№›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64280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9/16/2024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‹№›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3813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dirty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48A87A34-81AB-432B-8DAE-1953F412C126}" type="datetimeFigureOut">
              <a:rPr lang="en-US" smtClean="0"/>
              <a:pPr/>
              <a:t>9/16/2024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‹№›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03515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48A87A34-81AB-432B-8DAE-1953F412C126}" type="datetimeFigureOut">
              <a:rPr lang="en-US" smtClean="0"/>
              <a:pPr/>
              <a:t>9/16/2024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6D22F896-40B5-4ADD-8801-0D06FADFA095}" type="slidenum">
              <a:rPr lang="en-US" smtClean="0"/>
              <a:pPr/>
              <a:t>‹№›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877571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  <p:sldLayoutId id="2147483700" r:id="rId13"/>
    <p:sldLayoutId id="2147483701" r:id="rId14"/>
    <p:sldLayoutId id="2147483702" r:id="rId15"/>
    <p:sldLayoutId id="2147483703" r:id="rId16"/>
    <p:sldLayoutId id="2147483704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webm"/><Relationship Id="rId1" Type="http://schemas.microsoft.com/office/2007/relationships/media" Target="../media/media1.webm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webm"/><Relationship Id="rId1" Type="http://schemas.microsoft.com/office/2007/relationships/media" Target="../media/media2.webm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4A5A5A7-801B-4309-8EDB-430DBA054C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00212" y="628072"/>
            <a:ext cx="8791575" cy="2387600"/>
          </a:xfrm>
        </p:spPr>
        <p:txBody>
          <a:bodyPr>
            <a:normAutofit fontScale="90000"/>
          </a:bodyPr>
          <a:lstStyle/>
          <a:p>
            <a:pPr algn="ctr"/>
            <a:r>
              <a:rPr lang="uk-UA" sz="5400" dirty="0"/>
              <a:t>Фінальний проект </a:t>
            </a:r>
            <a:br>
              <a:rPr lang="uk-UA" sz="5400" dirty="0"/>
            </a:br>
            <a:r>
              <a:rPr lang="uk-UA" sz="5400" dirty="0"/>
              <a:t>е2е тестування</a:t>
            </a:r>
            <a:br>
              <a:rPr lang="uk-UA" sz="5400" dirty="0"/>
            </a:br>
            <a:r>
              <a:rPr lang="uk-UA" sz="5400" dirty="0"/>
              <a:t>сайту </a:t>
            </a:r>
            <a:r>
              <a:rPr lang="de-DE" sz="5400" dirty="0"/>
              <a:t>www.prego.ua </a:t>
            </a:r>
            <a:endParaRPr lang="ru-RU" sz="5400" dirty="0"/>
          </a:p>
        </p:txBody>
      </p:sp>
      <p:sp>
        <p:nvSpPr>
          <p:cNvPr id="3" name="Підзаголовок 2">
            <a:extLst>
              <a:ext uri="{FF2B5EF4-FFF2-40B4-BE49-F238E27FC236}">
                <a16:creationId xmlns:a16="http://schemas.microsoft.com/office/drawing/2014/main" id="{61923FAF-DDB9-40B3-BA83-9104A9D1D6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55669" y="4711061"/>
            <a:ext cx="8791575" cy="1655762"/>
          </a:xfrm>
        </p:spPr>
        <p:txBody>
          <a:bodyPr>
            <a:noAutofit/>
          </a:bodyPr>
          <a:lstStyle/>
          <a:p>
            <a:pPr algn="r"/>
            <a:r>
              <a:rPr lang="uk-UA" sz="2800" dirty="0">
                <a:solidFill>
                  <a:schemeClr val="tx1"/>
                </a:solidFill>
              </a:rPr>
              <a:t>Студентка групи </a:t>
            </a:r>
            <a:r>
              <a:rPr lang="en-US" sz="2800" dirty="0">
                <a:solidFill>
                  <a:schemeClr val="tx1"/>
                </a:solidFill>
              </a:rPr>
              <a:t>QA</a:t>
            </a:r>
            <a:r>
              <a:rPr lang="uk-UA" sz="2800" dirty="0">
                <a:solidFill>
                  <a:schemeClr val="tx1"/>
                </a:solidFill>
              </a:rPr>
              <a:t>4</a:t>
            </a:r>
            <a:r>
              <a:rPr lang="en-US" sz="2800" dirty="0">
                <a:solidFill>
                  <a:schemeClr val="tx1"/>
                </a:solidFill>
              </a:rPr>
              <a:t>1</a:t>
            </a:r>
            <a:endParaRPr lang="ru-RU" sz="2800" dirty="0">
              <a:solidFill>
                <a:schemeClr val="tx1"/>
              </a:solidFill>
            </a:endParaRPr>
          </a:p>
          <a:p>
            <a:pPr algn="l"/>
            <a:r>
              <a:rPr lang="ru-RU" sz="2800" dirty="0">
                <a:solidFill>
                  <a:schemeClr val="tx1"/>
                </a:solidFill>
              </a:rPr>
              <a:t>					      </a:t>
            </a:r>
            <a:r>
              <a:rPr lang="uk-UA" sz="2800" dirty="0">
                <a:solidFill>
                  <a:schemeClr val="tx1"/>
                </a:solidFill>
              </a:rPr>
              <a:t>                      І</a:t>
            </a:r>
            <a:r>
              <a:rPr lang="en-US" sz="2800" dirty="0">
                <a:solidFill>
                  <a:schemeClr val="tx1"/>
                </a:solidFill>
              </a:rPr>
              <a:t>T STEP ACADEMY</a:t>
            </a:r>
          </a:p>
          <a:p>
            <a:r>
              <a:rPr lang="ru-RU" sz="2800" dirty="0">
                <a:solidFill>
                  <a:schemeClr val="tx1"/>
                </a:solidFill>
              </a:rPr>
              <a:t>					                 Ніна </a:t>
            </a:r>
            <a:r>
              <a:rPr lang="uk-UA" sz="2800" dirty="0">
                <a:solidFill>
                  <a:schemeClr val="tx1"/>
                </a:solidFill>
              </a:rPr>
              <a:t>Горбатюк  </a:t>
            </a:r>
            <a:endParaRPr lang="ru-RU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6871201"/>
      </p:ext>
    </p:extLst>
  </p:cSld>
  <p:clrMapOvr>
    <a:masterClrMapping/>
  </p:clrMapOvr>
  <p:transition spd="slow">
    <p:randomBar dir="vert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4EAD77B-D023-0853-E18E-1C59E88BD1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767" y="0"/>
            <a:ext cx="118504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321524"/>
      </p:ext>
    </p:extLst>
  </p:cSld>
  <p:clrMapOvr>
    <a:masterClrMapping/>
  </p:clrMapOvr>
  <p:transition spd="slow">
    <p:randomBar dir="vert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4BD2E6B-3D9D-F28A-C509-D014C48A77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767" y="0"/>
            <a:ext cx="118504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4354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E2E">
            <a:hlinkClick r:id="" action="ppaction://media"/>
            <a:extLst>
              <a:ext uri="{FF2B5EF4-FFF2-40B4-BE49-F238E27FC236}">
                <a16:creationId xmlns:a16="http://schemas.microsoft.com/office/drawing/2014/main" id="{B29F95EC-C07C-B0E1-F35C-19F9FFC6095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9863" y="0"/>
            <a:ext cx="118506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870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44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creencast from 07.09.24 20_50_56">
            <a:hlinkClick r:id="" action="ppaction://media"/>
            <a:extLst>
              <a:ext uri="{FF2B5EF4-FFF2-40B4-BE49-F238E27FC236}">
                <a16:creationId xmlns:a16="http://schemas.microsoft.com/office/drawing/2014/main" id="{DDA6E232-7B61-CD4A-5BBD-DDF2CE45E87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9863" y="0"/>
            <a:ext cx="118506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578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55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9898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кутник 5">
            <a:extLst>
              <a:ext uri="{FF2B5EF4-FFF2-40B4-BE49-F238E27FC236}">
                <a16:creationId xmlns:a16="http://schemas.microsoft.com/office/drawing/2014/main" id="{E73420D4-D733-4FD6-9640-F8FAB03FE174}"/>
              </a:ext>
            </a:extLst>
          </p:cNvPr>
          <p:cNvSpPr/>
          <p:nvPr/>
        </p:nvSpPr>
        <p:spPr>
          <a:xfrm>
            <a:off x="1990436" y="2123327"/>
            <a:ext cx="8211127" cy="1862048"/>
          </a:xfrm>
          <a:prstGeom prst="rect">
            <a:avLst/>
          </a:prstGeom>
          <a:noFill/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uk-UA" sz="11500" b="1" cap="none" spc="0" dirty="0">
                <a:ln/>
                <a:effectLst/>
                <a:latin typeface="Franklin Gothic Heavy" panose="020B0903020102020204" pitchFamily="34" charset="0"/>
              </a:rPr>
              <a:t>Дякую!</a:t>
            </a:r>
          </a:p>
        </p:txBody>
      </p:sp>
    </p:spTree>
    <p:extLst>
      <p:ext uri="{BB962C8B-B14F-4D97-AF65-F5344CB8AC3E}">
        <p14:creationId xmlns:p14="http://schemas.microsoft.com/office/powerpoint/2010/main" val="4231420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A4B68F8-C7EA-4ADD-8230-FC63F3D7F9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2266950"/>
            <a:ext cx="11506199" cy="2531341"/>
          </a:xfrm>
        </p:spPr>
        <p:txBody>
          <a:bodyPr>
            <a:noAutofit/>
          </a:bodyPr>
          <a:lstStyle/>
          <a:p>
            <a:pPr algn="ctr"/>
            <a:r>
              <a:rPr lang="ru-RU" sz="4000" dirty="0"/>
              <a:t>Проєкт створений </a:t>
            </a:r>
            <a:br>
              <a:rPr lang="ru-RU" sz="4000" dirty="0"/>
            </a:br>
            <a:br>
              <a:rPr lang="ru-RU" sz="4000" dirty="0"/>
            </a:br>
            <a:r>
              <a:rPr lang="uk-UA" sz="4000" dirty="0"/>
              <a:t>мовою </a:t>
            </a:r>
            <a:r>
              <a:rPr lang="en-US" sz="4000" dirty="0"/>
              <a:t>python</a:t>
            </a:r>
            <a:r>
              <a:rPr lang="uk-UA" sz="4000" dirty="0"/>
              <a:t> </a:t>
            </a:r>
            <a:br>
              <a:rPr lang="en-US" sz="4000" dirty="0"/>
            </a:br>
            <a:br>
              <a:rPr lang="en-US" sz="4000" dirty="0"/>
            </a:br>
            <a:r>
              <a:rPr lang="ru-RU" sz="4000" dirty="0"/>
              <a:t>в програм</a:t>
            </a:r>
            <a:r>
              <a:rPr lang="uk-UA" sz="4000" dirty="0"/>
              <a:t>і </a:t>
            </a:r>
            <a:r>
              <a:rPr lang="en-US" sz="4000" dirty="0"/>
              <a:t>pycharm </a:t>
            </a:r>
            <a:br>
              <a:rPr lang="en-US" sz="4000" dirty="0"/>
            </a:br>
            <a:br>
              <a:rPr lang="en-US" sz="4000" dirty="0"/>
            </a:br>
            <a:r>
              <a:rPr lang="ru-RU" sz="4000" dirty="0"/>
              <a:t>за допомогою бібліотеки </a:t>
            </a:r>
            <a:r>
              <a:rPr lang="en-US" sz="4000" dirty="0"/>
              <a:t>Playwright </a:t>
            </a:r>
            <a:br>
              <a:rPr lang="uk-UA" sz="4000" dirty="0"/>
            </a:br>
            <a:r>
              <a:rPr lang="uk-UA" sz="4000" dirty="0"/>
              <a:t>та </a:t>
            </a:r>
            <a:r>
              <a:rPr lang="ru-RU" sz="4000" dirty="0"/>
              <a:t>Фреймворк</a:t>
            </a:r>
            <a:r>
              <a:rPr lang="uk-UA" sz="4000" dirty="0"/>
              <a:t>а </a:t>
            </a:r>
            <a:r>
              <a:rPr lang="en-US" sz="4000" dirty="0"/>
              <a:t>Pytest</a:t>
            </a:r>
            <a:br>
              <a:rPr lang="uk-UA" sz="4000" dirty="0"/>
            </a:br>
            <a:r>
              <a:rPr lang="uk-UA" sz="4000" dirty="0"/>
              <a:t>методом Об'єктно-орієнтованого програмування</a:t>
            </a:r>
            <a:endParaRPr lang="ru-RU" sz="4000" dirty="0"/>
          </a:p>
        </p:txBody>
      </p:sp>
      <p:pic>
        <p:nvPicPr>
          <p:cNvPr id="7" name="Рисунок 6" descr="Зображення, що містить жовтий&#10;&#10;Автоматично згенерований опис">
            <a:extLst>
              <a:ext uri="{FF2B5EF4-FFF2-40B4-BE49-F238E27FC236}">
                <a16:creationId xmlns:a16="http://schemas.microsoft.com/office/drawing/2014/main" id="{77117908-6650-416A-B00E-032B3754A1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8420" y="1595650"/>
            <a:ext cx="766619" cy="766619"/>
          </a:xfrm>
          <a:prstGeom prst="rect">
            <a:avLst/>
          </a:prstGeom>
        </p:spPr>
      </p:pic>
      <p:pic>
        <p:nvPicPr>
          <p:cNvPr id="9" name="Рисунок 8" descr="Зображення, що містить Графіка, графічний дизайн, логотип, Шрифт&#10;&#10;Автоматично згенерований опис">
            <a:extLst>
              <a:ext uri="{FF2B5EF4-FFF2-40B4-BE49-F238E27FC236}">
                <a16:creationId xmlns:a16="http://schemas.microsoft.com/office/drawing/2014/main" id="{12D9C6F1-B2ED-47DC-8BED-D3435F2621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0225" y="2769415"/>
            <a:ext cx="861291" cy="861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846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D47F167-C247-48C8-AE0C-6504C8421D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5365" y="100229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ru-RU" dirty="0"/>
              <a:t>Тест</a:t>
            </a:r>
            <a:r>
              <a:rPr lang="en-US" dirty="0"/>
              <a:t>-</a:t>
            </a:r>
            <a:r>
              <a:rPr lang="ru-RU" dirty="0"/>
              <a:t>план для веб сайту </a:t>
            </a:r>
            <a:r>
              <a:rPr lang="de-DE" dirty="0"/>
              <a:t>www.prego.ua </a:t>
            </a:r>
            <a:endParaRPr lang="ru-RU" dirty="0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B7A089C-8057-A001-3869-C0372A9E69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4674" y="1884782"/>
            <a:ext cx="4663726" cy="4484915"/>
          </a:xfrm>
        </p:spPr>
        <p:txBody>
          <a:bodyPr>
            <a:normAutofit/>
          </a:bodyPr>
          <a:lstStyle/>
          <a:p>
            <a:r>
              <a:rPr lang="uk-UA" dirty="0"/>
              <a:t>1.Вступ </a:t>
            </a:r>
          </a:p>
          <a:p>
            <a:r>
              <a:rPr lang="uk-UA" dirty="0"/>
              <a:t>   1.1. Загальна інформація</a:t>
            </a:r>
          </a:p>
          <a:p>
            <a:r>
              <a:rPr lang="uk-UA" dirty="0"/>
              <a:t>   1.2. Мета </a:t>
            </a:r>
          </a:p>
          <a:p>
            <a:r>
              <a:rPr lang="uk-UA" dirty="0"/>
              <a:t>2. Об’єм проекту </a:t>
            </a:r>
          </a:p>
          <a:p>
            <a:r>
              <a:rPr lang="uk-UA" dirty="0"/>
              <a:t>   2.1. Сфера застосування веб-порталу </a:t>
            </a:r>
            <a:r>
              <a:rPr lang="de-DE" dirty="0"/>
              <a:t>www.prego.ua </a:t>
            </a:r>
            <a:endParaRPr lang="uk-UA" dirty="0"/>
          </a:p>
          <a:p>
            <a:r>
              <a:rPr lang="de-DE" dirty="0"/>
              <a:t>3. </a:t>
            </a:r>
            <a:r>
              <a:rPr lang="uk-UA" dirty="0"/>
              <a:t>План роботи </a:t>
            </a:r>
          </a:p>
          <a:p>
            <a:r>
              <a:rPr lang="uk-UA" dirty="0"/>
              <a:t>4. План та стратегія тестування </a:t>
            </a:r>
          </a:p>
          <a:p>
            <a:r>
              <a:rPr lang="uk-UA" dirty="0"/>
              <a:t>   4.1. Функціональне тестування</a:t>
            </a:r>
          </a:p>
          <a:p>
            <a:r>
              <a:rPr lang="uk-UA" dirty="0"/>
              <a:t>   4.2. Тестова процедура </a:t>
            </a:r>
          </a:p>
        </p:txBody>
      </p:sp>
      <p:sp>
        <p:nvSpPr>
          <p:cNvPr id="6" name="Объект 3">
            <a:extLst>
              <a:ext uri="{FF2B5EF4-FFF2-40B4-BE49-F238E27FC236}">
                <a16:creationId xmlns:a16="http://schemas.microsoft.com/office/drawing/2014/main" id="{E30D935E-7979-5251-BCF9-26AE3F629768}"/>
              </a:ext>
            </a:extLst>
          </p:cNvPr>
          <p:cNvSpPr txBox="1">
            <a:spLocks/>
          </p:cNvSpPr>
          <p:nvPr/>
        </p:nvSpPr>
        <p:spPr>
          <a:xfrm>
            <a:off x="7421526" y="2057400"/>
            <a:ext cx="3719837" cy="43122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uk-UA" sz="2000" dirty="0"/>
              <a:t>    4.3. Баг репорти </a:t>
            </a:r>
          </a:p>
          <a:p>
            <a:r>
              <a:rPr lang="uk-UA" sz="2000" dirty="0"/>
              <a:t>5. Критерії якості </a:t>
            </a:r>
          </a:p>
          <a:p>
            <a:r>
              <a:rPr lang="uk-UA" sz="2000" dirty="0"/>
              <a:t>6. Ризики процесу тестування </a:t>
            </a:r>
          </a:p>
          <a:p>
            <a:r>
              <a:rPr lang="uk-UA" sz="2000" dirty="0"/>
              <a:t>7. Очікування команди тестувальників </a:t>
            </a:r>
          </a:p>
          <a:p>
            <a:r>
              <a:rPr lang="uk-UA" sz="2000" dirty="0"/>
              <a:t>8. Обов’язки членів випробувальної групи </a:t>
            </a:r>
          </a:p>
          <a:p>
            <a:r>
              <a:rPr lang="uk-UA" sz="2000" dirty="0"/>
              <a:t>9. Практичні результати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8414853-23CB-AFBC-921A-4B92EE845815}"/>
              </a:ext>
            </a:extLst>
          </p:cNvPr>
          <p:cNvSpPr txBox="1"/>
          <p:nvPr/>
        </p:nvSpPr>
        <p:spPr>
          <a:xfrm>
            <a:off x="5653819" y="1324650"/>
            <a:ext cx="135036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3200" dirty="0"/>
              <a:t>Зміст</a:t>
            </a:r>
            <a:r>
              <a:rPr lang="uk-UA" dirty="0"/>
              <a:t> </a:t>
            </a:r>
          </a:p>
          <a:p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4123387964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73CB2A9-EA6E-B32D-E2DE-763EED2160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13021" y="199882"/>
            <a:ext cx="4987581" cy="1290320"/>
          </a:xfrm>
        </p:spPr>
        <p:txBody>
          <a:bodyPr>
            <a:normAutofit/>
          </a:bodyPr>
          <a:lstStyle/>
          <a:p>
            <a:pPr algn="ctr"/>
            <a:r>
              <a:rPr lang="ru-RU" sz="3600" b="0" i="0" dirty="0">
                <a:solidFill>
                  <a:srgbClr val="FFFFFF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Тест-кейс Е2Е </a:t>
            </a:r>
            <a:br>
              <a:rPr lang="ru-RU" sz="3600" b="0" i="0" dirty="0">
                <a:solidFill>
                  <a:srgbClr val="FFFFFF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de-DE" sz="3600" dirty="0">
                <a:latin typeface="Segoe UI" panose="020B0502040204020203" pitchFamily="34" charset="0"/>
                <a:cs typeface="Segoe UI" panose="020B0502040204020203" pitchFamily="34" charset="0"/>
              </a:rPr>
              <a:t>www.prego.ua</a:t>
            </a:r>
            <a:endParaRPr lang="uk-UA" sz="3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16C357B2-26AB-DE0F-F96B-A4FB7DD8963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656522" y="1786578"/>
            <a:ext cx="6021789" cy="4885667"/>
          </a:xfrm>
          <a:prstGeom prst="rect">
            <a:avLst/>
          </a:prstGeom>
          <a:gradFill>
            <a:gsLst>
              <a:gs pos="44000">
                <a:schemeClr val="tx1"/>
              </a:gs>
              <a:gs pos="74000">
                <a:schemeClr val="tx1"/>
              </a:gs>
              <a:gs pos="83000">
                <a:schemeClr val="tx1"/>
              </a:gs>
              <a:gs pos="100000">
                <a:schemeClr val="tx1"/>
              </a:gs>
            </a:gsLst>
            <a:lin ang="5400000" scaled="1"/>
          </a:gradFill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4E0E054-6EBC-4F00-AA70-371BB1E49AF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13689" y="328680"/>
            <a:ext cx="4634383" cy="6348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4244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143A16C-F6E9-1807-5020-D3F159B999D7}"/>
              </a:ext>
            </a:extLst>
          </p:cNvPr>
          <p:cNvSpPr txBox="1"/>
          <p:nvPr/>
        </p:nvSpPr>
        <p:spPr>
          <a:xfrm>
            <a:off x="2246883" y="143652"/>
            <a:ext cx="76982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0" i="0" dirty="0">
                <a:solidFill>
                  <a:srgbClr val="FFFFFF"/>
                </a:solidFill>
                <a:effectLst/>
                <a:latin typeface="Segoe UI" panose="020B0502040204020203" pitchFamily="34" charset="0"/>
              </a:rPr>
              <a:t>Тест-кейси, негативні для</a:t>
            </a:r>
            <a:r>
              <a:rPr lang="en-AI" sz="3200" b="0" i="0" dirty="0">
                <a:solidFill>
                  <a:srgbClr val="FFFFFF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de-DE" sz="3200" dirty="0">
                <a:latin typeface="Segoe UI" panose="020B0502040204020203" pitchFamily="34" charset="0"/>
                <a:cs typeface="Segoe UI" panose="020B0502040204020203" pitchFamily="34" charset="0"/>
              </a:rPr>
              <a:t>www.prego.ua</a:t>
            </a:r>
            <a:endParaRPr lang="uk-UA" sz="32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E69B2A1-2913-0124-3C66-C7257DF1DAC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280160" y="1013625"/>
            <a:ext cx="9875520" cy="5539042"/>
          </a:xfrm>
          <a:prstGeom prst="rect">
            <a:avLst/>
          </a:prstGeom>
          <a:gradFill>
            <a:gsLst>
              <a:gs pos="69000">
                <a:schemeClr val="accent1">
                  <a:lumMod val="5000"/>
                  <a:lumOff val="95000"/>
                </a:schemeClr>
              </a:gs>
              <a:gs pos="74000">
                <a:schemeClr val="tx1"/>
              </a:gs>
              <a:gs pos="83000">
                <a:schemeClr val="tx1"/>
              </a:gs>
              <a:gs pos="100000">
                <a:schemeClr val="tx1"/>
              </a:gs>
            </a:gsLst>
            <a:lin ang="5400000" scaled="1"/>
          </a:gradFill>
        </p:spPr>
      </p:pic>
    </p:spTree>
    <p:extLst>
      <p:ext uri="{BB962C8B-B14F-4D97-AF65-F5344CB8AC3E}">
        <p14:creationId xmlns:p14="http://schemas.microsoft.com/office/powerpoint/2010/main" val="25177423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2FACDF9-D7F4-3DEA-DF67-3BEB67C81B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750" y="22584"/>
            <a:ext cx="11632457" cy="6731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60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5FA03B8-95BC-9184-AC33-81D0708E07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767" y="0"/>
            <a:ext cx="118504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2525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FE1F60A-3C22-FD8A-0FCD-4504BB05EE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767" y="0"/>
            <a:ext cx="118504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660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394595D-0184-A19F-9184-DDC192FE24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767" y="0"/>
            <a:ext cx="118504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488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Сетка">
  <a:themeElements>
    <a:clrScheme name="Office 2007 - 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етка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Сетка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TM03457485[[fn=Сетка]]</Template>
  <TotalTime>708</TotalTime>
  <Words>110</Words>
  <Application>Microsoft Office PowerPoint</Application>
  <PresentationFormat>Широкий екран</PresentationFormat>
  <Paragraphs>25</Paragraphs>
  <Slides>14</Slides>
  <Notes>0</Notes>
  <HiddenSlides>0</HiddenSlides>
  <MMClips>2</MMClips>
  <ScaleCrop>false</ScaleCrop>
  <HeadingPairs>
    <vt:vector size="6" baseType="variant">
      <vt:variant>
        <vt:lpstr>Використані шрифти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слайдів</vt:lpstr>
      </vt:variant>
      <vt:variant>
        <vt:i4>14</vt:i4>
      </vt:variant>
    </vt:vector>
  </HeadingPairs>
  <TitlesOfParts>
    <vt:vector size="19" baseType="lpstr">
      <vt:lpstr>Arial</vt:lpstr>
      <vt:lpstr>Century Gothic</vt:lpstr>
      <vt:lpstr>Franklin Gothic Heavy</vt:lpstr>
      <vt:lpstr>Segoe UI</vt:lpstr>
      <vt:lpstr>Сетка</vt:lpstr>
      <vt:lpstr>Фінальний проект  е2е тестування сайту www.prego.ua </vt:lpstr>
      <vt:lpstr>Проєкт створений   мовою python   в програмі pycharm   за допомогою бібліотеки Playwright  та Фреймворка Pytest методом Об'єктно-орієнтованого програмування</vt:lpstr>
      <vt:lpstr>Тест-план для веб сайту www.prego.ua </vt:lpstr>
      <vt:lpstr>Тест-кейс Е2Е  www.prego.ua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Фінальний проект  е2е тестування сайту Brain.com.ua</dc:title>
  <dc:creator>Eduard Safronov</dc:creator>
  <cp:lastModifiedBy>Горбатюк Ніна Анатоліївна</cp:lastModifiedBy>
  <cp:revision>26</cp:revision>
  <dcterms:created xsi:type="dcterms:W3CDTF">2023-10-09T06:29:31Z</dcterms:created>
  <dcterms:modified xsi:type="dcterms:W3CDTF">2024-09-16T16:25:34Z</dcterms:modified>
</cp:coreProperties>
</file>